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73" r:id="rId6"/>
    <p:sldId id="433" r:id="rId7"/>
    <p:sldId id="404" r:id="rId8"/>
    <p:sldId id="436" r:id="rId9"/>
    <p:sldId id="437" r:id="rId10"/>
    <p:sldId id="441" r:id="rId11"/>
    <p:sldId id="435" r:id="rId12"/>
    <p:sldId id="442" r:id="rId13"/>
    <p:sldId id="456" r:id="rId14"/>
    <p:sldId id="457" r:id="rId15"/>
    <p:sldId id="458" r:id="rId16"/>
    <p:sldId id="467" r:id="rId17"/>
    <p:sldId id="459" r:id="rId18"/>
    <p:sldId id="465" r:id="rId19"/>
    <p:sldId id="464" r:id="rId20"/>
    <p:sldId id="462" r:id="rId21"/>
    <p:sldId id="463" r:id="rId22"/>
    <p:sldId id="466" r:id="rId23"/>
    <p:sldId id="460" r:id="rId24"/>
    <p:sldId id="461" r:id="rId25"/>
    <p:sldId id="468" r:id="rId26"/>
    <p:sldId id="469" r:id="rId27"/>
    <p:sldId id="422" r:id="rId28"/>
    <p:sldId id="432" r:id="rId29"/>
    <p:sldId id="417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9C603-9B80-4E47-850B-F662D262D82C}">
          <p14:sldIdLst>
            <p14:sldId id="273"/>
            <p14:sldId id="433"/>
            <p14:sldId id="404"/>
            <p14:sldId id="436"/>
            <p14:sldId id="437"/>
            <p14:sldId id="441"/>
            <p14:sldId id="435"/>
            <p14:sldId id="442"/>
            <p14:sldId id="456"/>
            <p14:sldId id="457"/>
            <p14:sldId id="458"/>
            <p14:sldId id="467"/>
            <p14:sldId id="459"/>
            <p14:sldId id="465"/>
            <p14:sldId id="464"/>
            <p14:sldId id="462"/>
            <p14:sldId id="463"/>
            <p14:sldId id="466"/>
            <p14:sldId id="460"/>
            <p14:sldId id="461"/>
            <p14:sldId id="468"/>
            <p14:sldId id="469"/>
            <p14:sldId id="422"/>
            <p14:sldId id="432"/>
            <p14:sldId id="417"/>
          </p14:sldIdLst>
        </p14:section>
        <p14:section name="Closing Slide" id="{8E0A16A9-81F4-4EFA-B3C4-8E54316C98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ch, Molly L" initials="KML" lastIdx="1" clrIdx="0">
    <p:extLst>
      <p:ext uri="{19B8F6BF-5375-455C-9EA6-DF929625EA0E}">
        <p15:presenceInfo xmlns:p15="http://schemas.microsoft.com/office/powerpoint/2012/main" userId="S-1-5-21-518801419-837558100-3897137742-8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F3300"/>
    <a:srgbClr val="C05131"/>
    <a:srgbClr val="007681"/>
    <a:srgbClr val="509E2F"/>
    <a:srgbClr val="0076A5"/>
    <a:srgbClr val="E1E1E1"/>
    <a:srgbClr val="939393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78F52-4588-4770-AD68-3BD925FB35BC}" v="8" dt="2020-01-14T15:53:01.310"/>
    <p1510:client id="{6453C1EB-A325-4DE5-A358-ECE4F127F038}" v="1" dt="2020-01-14T15:56:0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1156" autoAdjust="0"/>
  </p:normalViewPr>
  <p:slideViewPr>
    <p:cSldViewPr snapToGrid="0" snapToObjects="1">
      <p:cViewPr varScale="1">
        <p:scale>
          <a:sx n="112" d="100"/>
          <a:sy n="112" d="100"/>
        </p:scale>
        <p:origin x="2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ch, Molly L" userId="32355e2d-ce3e-43b2-b180-c82c5a9b1326" providerId="ADAL" clId="{6453C1EB-A325-4DE5-A358-ECE4F127F038}"/>
    <pc:docChg chg="modSld">
      <pc:chgData name="Krich, Molly L" userId="32355e2d-ce3e-43b2-b180-c82c5a9b1326" providerId="ADAL" clId="{6453C1EB-A325-4DE5-A358-ECE4F127F038}" dt="2020-01-14T15:56:05.506" v="6" actId="20577"/>
      <pc:docMkLst>
        <pc:docMk/>
      </pc:docMkLst>
      <pc:sldChg chg="modSp">
        <pc:chgData name="Krich, Molly L" userId="32355e2d-ce3e-43b2-b180-c82c5a9b1326" providerId="ADAL" clId="{6453C1EB-A325-4DE5-A358-ECE4F127F038}" dt="2020-01-14T15:56:05.506" v="6" actId="20577"/>
        <pc:sldMkLst>
          <pc:docMk/>
          <pc:sldMk cId="3750530400" sldId="432"/>
        </pc:sldMkLst>
        <pc:spChg chg="mod">
          <ac:chgData name="Krich, Molly L" userId="32355e2d-ce3e-43b2-b180-c82c5a9b1326" providerId="ADAL" clId="{6453C1EB-A325-4DE5-A358-ECE4F127F038}" dt="2020-01-14T15:56:05.506" v="6" actId="20577"/>
          <ac:spMkLst>
            <pc:docMk/>
            <pc:sldMk cId="3750530400" sldId="432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B9C12EE5-8B6E-45F9-9579-BE7EF53F7C9F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832807FC-3362-40BA-A5C9-723C0A07A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813A17A4-BA09-45F4-B2D4-7487CB1126C4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D3A75928-3C3E-4838-8C20-94922049B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 le portail Web des fournisseurs, disponible en anglais, chinois, allemand, français, hindi, italien, espagnol et turc.</a:t>
            </a:r>
          </a:p>
          <a:p>
            <a:r>
              <a:rPr lang="en-US"/>
              <a:t>Les guides présentent des captures d'écran et des explications dans plusieurs langues.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8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213600" y="3748314"/>
            <a:ext cx="1930400" cy="2881086"/>
          </a:xfrm>
          <a:prstGeom prst="rect">
            <a:avLst/>
          </a:prstGeom>
          <a:solidFill>
            <a:schemeClr val="accent6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FULL BLEED </a:t>
            </a:r>
            <a:r>
              <a:rPr lang="en-US" sz="800" b="1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 COVER</a:t>
            </a:r>
          </a:p>
          <a:p>
            <a:pPr marL="58738" indent="-58738">
              <a:buFont typeface="Arial"/>
              <a:buChar char="•"/>
            </a:pP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an image that relates to the presentation subject and aligns to the Allegion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Ensure the image does not diminish the </a:t>
            </a:r>
            <a:r>
              <a:rPr lang="en-US" sz="800" b="0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visibility </a:t>
            </a: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 the logo.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CHANGING A PHOTO IN THE IMAGE AREA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your menu bar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“View” &gt; “Master” &gt; “Slide Master”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Go to the Title Slide Image Master you wish to change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the image and delete 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Once the new image placement is finalized,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1" name="Picture 10" descr="ALLE_CMYK_V_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63"/>
            <a:ext cx="8229600" cy="436199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3264645" y="452157"/>
            <a:ext cx="5432211" cy="545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 bwMode="invGray">
          <a:xfrm>
            <a:off x="3264646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673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 bwMode="invGray">
          <a:xfrm>
            <a:off x="5990725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3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24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64644" y="452156"/>
            <a:ext cx="5425563" cy="544584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3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73340"/>
            <a:ext cx="8229600" cy="4151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50849" y="6314630"/>
            <a:ext cx="6118335" cy="37236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D7474-F959-4F4F-B552-144BC6A81CE6}" type="slidenum">
              <a:rPr lang="en-US" smtClean="0"/>
              <a:pPr/>
              <a:t>‹#›</a:t>
            </a:fld>
            <a:r>
              <a:rPr lang="en-US" dirty="0"/>
              <a:t> | Allegion PRISM system</a:t>
            </a:r>
          </a:p>
        </p:txBody>
      </p:sp>
      <p:pic>
        <p:nvPicPr>
          <p:cNvPr id="7" name="Picture 6" descr="Allegion_tm_v_c_larg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38874" y="6001016"/>
            <a:ext cx="798607" cy="5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8" r:id="rId7"/>
    <p:sldLayoutId id="2147483659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66688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" indent="-17145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hyperlink" Target="https://www.allegion.com/content/dam/allegion-corp/supplier-portal/globalsupptools-qm.pdf" TargetMode="Externa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21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23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hyperlink" Target="https://www.allegion.com/corp/en/footer/policies/supplier-portal.html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Relationship Id="rId5" Type="http://schemas.openxmlformats.org/officeDocument/2006/relationships/hyperlink" Target="mailto:molly.krich@allegion.com" TargetMode="External"/><Relationship Id="rId4" Type="http://schemas.openxmlformats.org/officeDocument/2006/relationships/hyperlink" Target="mailto:michael.bellis@allegion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hyperlink" Target="http://www.global8d.com/allegio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hyperlink" Target="mailto:support@prismportal.net" TargetMode="External"/><Relationship Id="rId5" Type="http://schemas.openxmlformats.org/officeDocument/2006/relationships/tags" Target="../tags/tag2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10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2.png"/><Relationship Id="rId5" Type="http://schemas.openxmlformats.org/officeDocument/2006/relationships/tags" Target="../tags/tag44.xml"/><Relationship Id="rId10" Type="http://schemas.openxmlformats.org/officeDocument/2006/relationships/image" Target="../media/image11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Mode d’emploi </a:t>
            </a:r>
            <a:br>
              <a:rPr lang="fr-FR"/>
            </a:br>
            <a:r>
              <a:rPr lang="fr-FR"/>
              <a:t>d’Allegion PRISM 8D </a:t>
            </a:r>
            <a:br>
              <a:rPr lang="fr-FR"/>
            </a:br>
            <a:r>
              <a:rPr lang="fr-FR"/>
              <a:t>pour les fournisseurs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Allegion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Mise à jour : janvier 2020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FR"/>
              <a:t>Les 8D complètes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57199" y="841972"/>
            <a:ext cx="8324851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500"/>
              <a:t>Allegion est responsable de l’exactitude et de la précision des informations saisies dans les sections D0 à D2.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50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500"/>
              <a:t>Les fournisseurs sont responsables de remplir et de documenter les informations des étapes D3 à D8.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50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500" b="1">
                <a:solidFill>
                  <a:schemeClr val="bg2"/>
                </a:solidFill>
              </a:rPr>
              <a:t>La 8D doit être marquée comme « Complete through D8 » (Terminé jusqu’à la D8) en modifiant le champ « D-Step Status » (Statut des étapes D).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fr-FR" sz="1500" b="1">
                <a:solidFill>
                  <a:schemeClr val="bg2"/>
                </a:solidFill>
              </a:rPr>
              <a:t>Pour que la 8D soit terminée dans les temps, cela doit être fait dans les 60 jours suivant le changement du statut à « Complete through D2 » (Terminé jusqu’à la D2).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fr-FR" sz="1500"/>
              <a:t>Cette exigence est également énoncée dans le Manuel mondial des exigences pour les fournisseurs d’Allegion, dans la section Qualité – Matériel non conforme.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fr-FR" sz="1500">
                <a:hlinkClick r:id="rId5"/>
              </a:rPr>
              <a:t>Manuel mondial des exigences pour les fournisseurs, accessible sur le portail des fournisseurs d’Allegion</a:t>
            </a:r>
            <a:r>
              <a:rPr lang="fr-FR" sz="1500"/>
              <a:t>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50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500"/>
              <a:t>Il est possible de joindre des fichiers et des images dans le système.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50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500"/>
              <a:t>À chaque étape, le fournisseur doit mettre à jour le champ « D-Step status » en conséquence, afin de toujours savoir à quelle étape le processus en est.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26441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fr-FR"/>
              <a:t>Informations fournies par Allegion – Étapes D0 à D2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72967" y="1918201"/>
            <a:ext cx="1583168" cy="3222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D1 » pour voir les personnes actuellement affectées à l’équipe 8D.  Si le fournisseur souhaite modifier ou ajouter des personnes dans l’équipe, il doit contacter le membre du personnel d’Allegion qui a créé le 8D.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D2 » pour afficher les détails du problème qu’Allegion a trouvé.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0908" y="3429001"/>
            <a:ext cx="1704111" cy="43180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31C74-2A3C-4715-8AEF-70A116B684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7200" y="1444234"/>
            <a:ext cx="7542393" cy="477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fr-FR"/>
              <a:t>Le fournisseur remplit les sections D3 à D8 en cliquant sur l’étape qu’il souhaite mettre à jour dans le menu de gauche.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3380" y="3879274"/>
            <a:ext cx="1805711" cy="1015999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E4F7C8-A747-42AC-8479-973B822576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5111" y="1243991"/>
            <a:ext cx="6906854" cy="439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872734"/>
            <a:ext cx="8123382" cy="309521"/>
          </a:xfrm>
        </p:spPr>
        <p:txBody>
          <a:bodyPr/>
          <a:lstStyle/>
          <a:p>
            <a:r>
              <a:rPr lang="fr-FR" b="1">
                <a:solidFill>
                  <a:schemeClr val="bg2"/>
                </a:solidFill>
              </a:rPr>
              <a:t>D3 - Une mesure de confinement doit avoir lieu dans le cadre des 8D complètes.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72967" y="2607276"/>
            <a:ext cx="1583168" cy="1050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Add an Interim Containment Action » (Ajouter une mesure de confinement provisoire).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76B-84F7-44CB-A143-7A9A02E400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72208" y="2900042"/>
            <a:ext cx="134582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>
            <p:custDataLst>
              <p:tags r:id="rId6"/>
            </p:custDataLst>
          </p:nvPr>
        </p:nvCxnSpPr>
        <p:spPr>
          <a:xfrm flipH="1" flipV="1">
            <a:off x="6918036" y="3006260"/>
            <a:ext cx="554931" cy="12617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4094" y="2893192"/>
            <a:ext cx="2825579" cy="14563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Documentez toutes les mesures de confinement.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Veuillez préciser les informations importantes comme les quantités, les méthodes et les dates.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DCF0-1A1A-435E-88B2-1ABEFF399D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741" y="744833"/>
            <a:ext cx="4762095" cy="59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12CB0-4D21-4C8B-B610-4F89CA08AC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5473" y="1774375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872734"/>
            <a:ext cx="8123382" cy="571500"/>
          </a:xfrm>
        </p:spPr>
        <p:txBody>
          <a:bodyPr/>
          <a:lstStyle/>
          <a:p>
            <a:r>
              <a:rPr lang="fr-FR" b="1">
                <a:solidFill>
                  <a:schemeClr val="bg2"/>
                </a:solidFill>
              </a:rPr>
              <a:t>D4 à D6 :  Il est obligatoire d’insérer au moins une entrée pour la cause du problème ET pour la raison pour laquelle le défaut a échappé à votre attention avant de sortir de votre installation, pour valider les étapes </a:t>
            </a:r>
            <a:r>
              <a:rPr lang="fr-FR" b="1" u="sng">
                <a:solidFill>
                  <a:schemeClr val="bg2"/>
                </a:solidFill>
              </a:rPr>
              <a:t>D4 à D6</a:t>
            </a:r>
            <a:r>
              <a:rPr lang="fr-FR" b="1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72967" y="2015734"/>
            <a:ext cx="1583168" cy="36683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Add a Root Cause » (Ajouter une cause profonde) ou « Add an Escape Point » (Ajouter un point de sortie, c’est-à-dire un motif pour lequel le défaut est passé inaperçu) afin d’ouvrir les formulaires correspondants modifiables.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consulter les entrées précédentes ou les modifier en cliquant sur « View/Edit » (Afficher/Modifier).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E3D97-ADC9-48A2-A9DE-0FDF8EC9392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835259" y="3429000"/>
            <a:ext cx="5230090" cy="1150861"/>
            <a:chOff x="1844495" y="3426685"/>
            <a:chExt cx="5230090" cy="1150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A2557-AC28-4EAA-B9C5-64DE29B0BD93}"/>
                </a:ext>
              </a:extLst>
            </p:cNvPr>
            <p:cNvGrpSpPr/>
            <p:nvPr/>
          </p:nvGrpSpPr>
          <p:grpSpPr>
            <a:xfrm>
              <a:off x="1844495" y="3426685"/>
              <a:ext cx="861760" cy="784409"/>
              <a:chOff x="1844495" y="3426685"/>
              <a:chExt cx="861760" cy="7844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7CEBAF-3E43-4691-8F5D-84676870A0B7}"/>
                  </a:ext>
                </a:extLst>
              </p:cNvPr>
              <p:cNvSpPr/>
              <p:nvPr/>
            </p:nvSpPr>
            <p:spPr>
              <a:xfrm>
                <a:off x="1844495" y="3426685"/>
                <a:ext cx="778632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4CD00-FCAF-451C-AD8E-1634B42994BE}"/>
                  </a:ext>
                </a:extLst>
              </p:cNvPr>
              <p:cNvSpPr/>
              <p:nvPr/>
            </p:nvSpPr>
            <p:spPr>
              <a:xfrm>
                <a:off x="1862047" y="3998658"/>
                <a:ext cx="844208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7676B-84F7-44CB-A143-7A9A02E4009D}"/>
                </a:ext>
              </a:extLst>
            </p:cNvPr>
            <p:cNvSpPr/>
            <p:nvPr/>
          </p:nvSpPr>
          <p:spPr>
            <a:xfrm>
              <a:off x="6282569" y="3447466"/>
              <a:ext cx="778632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22A96-65EE-424C-95CB-81D9F76D7B6A}"/>
                </a:ext>
              </a:extLst>
            </p:cNvPr>
            <p:cNvSpPr/>
            <p:nvPr/>
          </p:nvSpPr>
          <p:spPr>
            <a:xfrm>
              <a:off x="6533825" y="4401121"/>
              <a:ext cx="536612" cy="1764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5BF4E-FB21-49E9-BF5A-BFF41626A87E}"/>
                </a:ext>
              </a:extLst>
            </p:cNvPr>
            <p:cNvSpPr/>
            <p:nvPr/>
          </p:nvSpPr>
          <p:spPr>
            <a:xfrm>
              <a:off x="6188832" y="4012506"/>
              <a:ext cx="885753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>
            <p:custDataLst>
              <p:tags r:id="rId6"/>
            </p:custDataLst>
          </p:nvPr>
        </p:nvCxnSpPr>
        <p:spPr>
          <a:xfrm flipH="1" flipV="1">
            <a:off x="7051965" y="3555999"/>
            <a:ext cx="421002" cy="29392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E3A27-C86C-4F28-9D2B-CBB29FCB30ED}"/>
              </a:ext>
            </a:extLst>
          </p:cNvPr>
          <p:cNvCxnSpPr>
            <a:cxnSpLocks/>
            <a:stCxn id="10" idx="1"/>
            <a:endCxn id="16" idx="3"/>
          </p:cNvCxnSpPr>
          <p:nvPr>
            <p:custDataLst>
              <p:tags r:id="rId7"/>
            </p:custDataLst>
          </p:nvPr>
        </p:nvCxnSpPr>
        <p:spPr>
          <a:xfrm flipH="1">
            <a:off x="7065349" y="3849921"/>
            <a:ext cx="407618" cy="27111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B2FDD-5A85-4F56-AEB2-22B77D45DD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552" y="799635"/>
            <a:ext cx="5620235" cy="551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36145" y="2698120"/>
            <a:ext cx="2350655" cy="24670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fois dans le formulaire modifiable, ajoutez autant de détails que possible pour chaque cause profonde et chaque point de sortie.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fois les mises à jour terminées, assurez-vous de cliquer sur « Save and Return ».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REMARQUE</a:t>
            </a: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Vous devez indiquer des dates pour toutes les activités de mise en œuvre et de validation.  </a:t>
            </a:r>
          </a:p>
        </p:txBody>
      </p:sp>
    </p:spTree>
    <p:extLst>
      <p:ext uri="{BB962C8B-B14F-4D97-AF65-F5344CB8AC3E}">
        <p14:creationId xmlns:p14="http://schemas.microsoft.com/office/powerpoint/2010/main" val="26014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CD1-BAF1-47E4-9F2E-C8D6688FC7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1637" y="1201420"/>
            <a:ext cx="7125829" cy="515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75200"/>
            <a:ext cx="6479309" cy="571500"/>
          </a:xfrm>
        </p:spPr>
        <p:txBody>
          <a:bodyPr/>
          <a:lstStyle/>
          <a:p>
            <a:r>
              <a:rPr lang="fr-FR"/>
              <a:t>Ajoutez des pièces jointes au besoin.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15851" y="4489720"/>
            <a:ext cx="5351568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8928C-BC39-47F6-BD08-88380CEB46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7054" y="4391898"/>
            <a:ext cx="725211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7BE72EF-2842-4D35-B0CE-C3623D1D6F1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42883" y="1653310"/>
            <a:ext cx="1713252" cy="3177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ajouter des pièces jointes à chaque étape D ou dans les sections Pièces jointes du menu de gauche.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peut s’agir de photos, de documents, de plans de contrôle, etc.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Ajoutez tout type de document pouvant aider à expliquer et à MONTRER les mesures correctives prises.     </a:t>
            </a:r>
          </a:p>
        </p:txBody>
      </p:sp>
    </p:spTree>
    <p:extLst>
      <p:ext uri="{BB962C8B-B14F-4D97-AF65-F5344CB8AC3E}">
        <p14:creationId xmlns:p14="http://schemas.microsoft.com/office/powerpoint/2010/main" val="348626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fr-FR" b="1">
                <a:solidFill>
                  <a:schemeClr val="bg2"/>
                </a:solidFill>
              </a:rPr>
              <a:t>N’oubliez pas les étapes D7 et D8.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6730-D600-4222-8DD2-76EAE3D766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" y="1226270"/>
            <a:ext cx="4926445" cy="3206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8748E-AD37-4BBD-B36D-D57B1EDDCB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46229" y="3590780"/>
            <a:ext cx="5022280" cy="3180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9EC86-A584-4D42-9693-39B317CFD99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04171" y="2299482"/>
            <a:ext cx="3803538" cy="98621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90093-84C6-426C-9880-FE20B6C3C87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6181" y="4673600"/>
            <a:ext cx="3755728" cy="5172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4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EB42DC-B157-4060-901B-9E22DDAB3C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8673" y="1693616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fr-FR" b="1">
                <a:solidFill>
                  <a:schemeClr val="bg2"/>
                </a:solidFill>
              </a:rPr>
              <a:t>Mettez à jour le champ « D-Step Status » après chaque étape pour toujours afficher le statut à jour de la 8D.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E0361-F3DE-4747-8E9D-25F75129BB7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01044" y="2429161"/>
            <a:ext cx="91255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754C6B9-8D94-474B-8DB7-C1C81B1A4B5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04727" y="2015734"/>
            <a:ext cx="1053727" cy="12340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Change D-Step Status » (Modifier le statut des étapes D).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77F33-8CFA-4D5A-B36E-33E304B7B8F2}"/>
              </a:ext>
            </a:extLst>
          </p:cNvPr>
          <p:cNvCxnSpPr>
            <a:cxnSpLocks/>
            <a:stCxn id="17" idx="1"/>
            <a:endCxn id="16" idx="3"/>
          </p:cNvCxnSpPr>
          <p:nvPr>
            <p:custDataLst>
              <p:tags r:id="rId6"/>
            </p:custDataLst>
          </p:nvPr>
        </p:nvCxnSpPr>
        <p:spPr>
          <a:xfrm flipH="1" flipV="1">
            <a:off x="7213602" y="2535379"/>
            <a:ext cx="591125" cy="9740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1234"/>
            <a:ext cx="8229600" cy="1084221"/>
          </a:xfrm>
        </p:spPr>
        <p:txBody>
          <a:bodyPr/>
          <a:lstStyle/>
          <a:p>
            <a:r>
              <a:rPr lang="fr-FR"/>
              <a:t>Consignes générales aux fournisseurs pour travailler sous le système PRISM 8D d’Allegion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/>
              <a:t>Qu’est-ce que PRISM et comment y accéder 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/>
              <a:t>Les 8D contenant uniquement une D0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/>
              <a:t>Les 8D complètes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4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941E-A9F5-4B60-A928-BBBEEAC021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/>
          <a:srcRect l="12828" t="20467" r="62626" b="44806"/>
          <a:stretch/>
        </p:blipFill>
        <p:spPr>
          <a:xfrm>
            <a:off x="457200" y="799794"/>
            <a:ext cx="6800736" cy="313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30645" y="1606159"/>
            <a:ext cx="1283853" cy="196734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9A2643F-BA3F-4714-A3B0-87B523525F0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17728" y="1751858"/>
            <a:ext cx="1380283" cy="16434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liste déroulante, sélectionnez le statut approprié en fonction de l’action en cours et des informations fournies dans la 8D.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C77FD-4B8A-48DC-BED6-EF62C5B33C8E}"/>
              </a:ext>
            </a:extLst>
          </p:cNvPr>
          <p:cNvCxnSpPr>
            <a:cxnSpLocks/>
            <a:stCxn id="12" idx="1"/>
            <a:endCxn id="14" idx="3"/>
          </p:cNvCxnSpPr>
          <p:nvPr>
            <p:custDataLst>
              <p:tags r:id="rId5"/>
            </p:custDataLst>
          </p:nvPr>
        </p:nvCxnSpPr>
        <p:spPr>
          <a:xfrm flipH="1">
            <a:off x="3114498" y="2573606"/>
            <a:ext cx="4303230" cy="1622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727A-3FD6-4EC1-B8A1-9BD6138726D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/>
          <a:srcRect l="4680" t="72538" r="51225" b="15669"/>
          <a:stretch/>
        </p:blipFill>
        <p:spPr>
          <a:xfrm>
            <a:off x="637309" y="4229461"/>
            <a:ext cx="3990109" cy="49087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9A627CA-E22C-4B8D-A663-56A4161DFE2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29164" y="4901736"/>
            <a:ext cx="5394036" cy="1316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également vous servir de ces cases d’option :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r-F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Afficher cette action dans le rapport détaillé 8D (recommandé)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r-F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PRISM pour envoyer un e-mail à toute l’équipe 8D (recommandé, EN PARTICULIER une fois que le statut des étapes D est « Complete through D8 »)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toujours, n’oubliez pas d’enregistrer.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2BC5E-BAF0-4631-9D36-96FDCE309DF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7309" y="4227512"/>
            <a:ext cx="3990108" cy="4753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7E9C243-E66B-4594-8767-0743632855B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7308" y="3111955"/>
            <a:ext cx="277090" cy="317045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D55030C-6060-4E4C-B2C4-AFC77D601B77}"/>
              </a:ext>
            </a:extLst>
          </p:cNvPr>
          <p:cNvCxnSpPr>
            <a:stCxn id="18" idx="1"/>
            <a:endCxn id="17" idx="1"/>
          </p:cNvCxnSpPr>
          <p:nvPr>
            <p:custDataLst>
              <p:tags r:id="rId10"/>
            </p:custDataLst>
          </p:nvPr>
        </p:nvCxnSpPr>
        <p:spPr>
          <a:xfrm rot="10800000" flipH="1" flipV="1">
            <a:off x="637307" y="3270477"/>
            <a:ext cx="1" cy="1194717"/>
          </a:xfrm>
          <a:prstGeom prst="curvedConnector3">
            <a:avLst>
              <a:gd name="adj1" fmla="val -22860000000"/>
            </a:avLst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74EE43A-8F60-48C2-9992-1F8992E00E3D}"/>
              </a:ext>
            </a:extLst>
          </p:cNvPr>
          <p:cNvCxnSpPr>
            <a:cxnSpLocks/>
            <a:stCxn id="17" idx="3"/>
            <a:endCxn id="16" idx="0"/>
          </p:cNvCxnSpPr>
          <p:nvPr>
            <p:custDataLst>
              <p:tags r:id="rId11"/>
            </p:custDataLst>
          </p:nvPr>
        </p:nvCxnSpPr>
        <p:spPr>
          <a:xfrm>
            <a:off x="4627417" y="4465195"/>
            <a:ext cx="498765" cy="436541"/>
          </a:xfrm>
          <a:prstGeom prst="curvedConnector2">
            <a:avLst/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FR"/>
              <a:t>Les 8D complètes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/>
              <a:t>Une fois que le fournisseur a mis à jour le statut des étapes D à « Complete through D8 », il incombe à Allegion d’examiner les informations contenues dans la 8D et soit de la marquer comme terminée, soit de demander au fournisseur des informations supplémentaires.  </a:t>
            </a:r>
          </a:p>
        </p:txBody>
      </p:sp>
    </p:spTree>
    <p:extLst>
      <p:ext uri="{BB962C8B-B14F-4D97-AF65-F5344CB8AC3E}">
        <p14:creationId xmlns:p14="http://schemas.microsoft.com/office/powerpoint/2010/main" val="126155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8D complètes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fr-FR"/>
              <a:t>REMARQUE – Fonctionnalité d’envoi d’e-mail à l’équipe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52271" y="1918201"/>
            <a:ext cx="1560822" cy="2925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Email Team » (Envoyer un e-mail à l’équipe) pour que le système PRISM crée automatiquement un e-mail à toute l’équipe à partir de la 8D.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L’e-mail peut également être enregistré dans PRISM et figurer dans l’historique de la 8D à des fins d’archivage.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1671" y="5216338"/>
            <a:ext cx="1588657" cy="29777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1234"/>
            <a:ext cx="8229600" cy="502330"/>
          </a:xfrm>
        </p:spPr>
        <p:txBody>
          <a:bodyPr/>
          <a:lstStyle/>
          <a:p>
            <a:r>
              <a:rPr lang="fr-FR"/>
              <a:t>Ressources – Guides utilisateur sur le portail des fournisseurs</a:t>
            </a:r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7606A9-D02F-4F01-A5A7-D6257AF691E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384560" y="1880075"/>
            <a:ext cx="2190571" cy="29226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>
                <a:hlinkClick r:id="rId6"/>
              </a:rPr>
              <a:t>Lien vers le portail des fournisseurs d’Allegion</a:t>
            </a:r>
            <a:endParaRPr lang="fr-FR" sz="1800"/>
          </a:p>
          <a:p>
            <a:pPr algn="ctr"/>
            <a:endParaRPr lang="fr-FR" sz="1100"/>
          </a:p>
          <a:p>
            <a:pPr algn="ctr"/>
            <a:endParaRPr lang="fr-FR" sz="1000"/>
          </a:p>
          <a:p>
            <a:pPr algn="ctr"/>
            <a:r>
              <a:rPr lang="fr-FR" sz="1000"/>
              <a:t>https://www.allegion.com/corp/en/footer/policies/supplier-portal.html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46B7F-A2B5-4F02-9AC7-D47FD015568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357651" y="872275"/>
            <a:ext cx="4111373" cy="5824174"/>
            <a:chOff x="2357793" y="811068"/>
            <a:chExt cx="3590925" cy="5543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1FA400-4693-4127-A813-7CCC21C8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7793" y="811068"/>
              <a:ext cx="3590925" cy="55435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65FC6B-D3FE-4649-964F-8AD72DE265DC}"/>
                </a:ext>
              </a:extLst>
            </p:cNvPr>
            <p:cNvSpPr/>
            <p:nvPr/>
          </p:nvSpPr>
          <p:spPr>
            <a:xfrm>
              <a:off x="5033473" y="4862558"/>
              <a:ext cx="915245" cy="1394096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7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fr-FR" sz="2000"/>
              <a:t>Administrateurs actuels d’Allegion PRISM</a:t>
            </a:r>
            <a:br>
              <a:rPr lang="fr-FR" sz="2000"/>
            </a:br>
            <a:br>
              <a:rPr lang="fr-FR" sz="2000"/>
            </a:br>
            <a:r>
              <a:rPr lang="fr-FR" sz="2000"/>
              <a:t>Mike Bellis</a:t>
            </a:r>
            <a:br>
              <a:rPr lang="fr-FR" sz="2000"/>
            </a:br>
            <a:r>
              <a:rPr lang="fr-FR" sz="2000"/>
              <a:t>(317) 703-5412</a:t>
            </a:r>
            <a:br>
              <a:rPr lang="fr-FR" sz="2000"/>
            </a:br>
            <a:r>
              <a:rPr lang="fr-FR" sz="2000">
                <a:hlinkClick r:id="rId4"/>
              </a:rPr>
              <a:t>michael.bellis@allegion.com</a:t>
            </a:r>
            <a:br>
              <a:rPr lang="fr-FR" sz="2000"/>
            </a:br>
            <a:br>
              <a:rPr lang="fr-FR" sz="2000"/>
            </a:br>
            <a:r>
              <a:rPr lang="fr-FR" sz="2000"/>
              <a:t>Molly Krich </a:t>
            </a:r>
            <a:br>
              <a:rPr lang="fr-FR" sz="2000"/>
            </a:br>
            <a:r>
              <a:rPr lang="fr-FR" sz="2000"/>
              <a:t>(805) 915-9959 </a:t>
            </a:r>
            <a:br>
              <a:rPr lang="fr-FR" sz="2000"/>
            </a:br>
            <a:r>
              <a:rPr lang="fr-FR" sz="2000">
                <a:hlinkClick r:id="rId5"/>
              </a:rPr>
              <a:t>molly.krich@allegion.com</a:t>
            </a:r>
            <a:br>
              <a:rPr lang="fr-FR" sz="2000"/>
            </a:br>
            <a:br>
              <a:rPr lang="fr-FR" sz="1600"/>
            </a:b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7505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fr-FR" sz="2000"/>
              <a:t>Rév. 2 – 17/09/2019</a:t>
            </a:r>
            <a:br>
              <a:rPr lang="fr-FR" sz="2000"/>
            </a:br>
            <a:r>
              <a:rPr lang="fr-FR" sz="2000"/>
              <a:t>conversion à partir d’un .pdf et mise à jour des captures d’écran </a:t>
            </a:r>
            <a:br>
              <a:rPr lang="fr-FR" sz="2000"/>
            </a:br>
            <a:br>
              <a:rPr lang="fr-FR" sz="2000"/>
            </a:br>
            <a:r>
              <a:rPr lang="fr-FR" sz="2000"/>
              <a:t>Rév. 3 – 14/01/2020</a:t>
            </a:r>
            <a:br>
              <a:rPr lang="fr-FR" sz="2000"/>
            </a:br>
            <a:r>
              <a:rPr lang="fr-FR" sz="2000"/>
              <a:t>mise à jour des coordonnées des administrateurs ALLE </a:t>
            </a:r>
            <a:br>
              <a:rPr lang="fr-FR" sz="2000"/>
            </a:br>
            <a:r>
              <a:rPr lang="fr-FR" sz="2000"/>
              <a:t>mise à jour des informations au sujet du portail des fournisseurs </a:t>
            </a:r>
          </a:p>
        </p:txBody>
      </p:sp>
    </p:spTree>
    <p:extLst>
      <p:ext uri="{BB962C8B-B14F-4D97-AF65-F5344CB8AC3E}">
        <p14:creationId xmlns:p14="http://schemas.microsoft.com/office/powerpoint/2010/main" val="11797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FR"/>
              <a:t>Qu’est-ce que PRISM 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/>
              <a:t>PRISM est un logiciel Web auquel Allegion a recours pour documenter les observations, les problèmes et les incidents au sein de notre base d’approvisionnement et pour faire le suivi de la résolution des problèmes à l’aide de la méthodologie standard de résolution de problèmes 8D.  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1567-6B35-491F-8243-ABA74201C9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5698" y="2090454"/>
            <a:ext cx="7219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FR"/>
              <a:t>Comment accéder à PRISM 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400"/>
              <a:t>Les fournisseurs ne peuvent se voir attribuer un compte PRISM et y avoir accès qu’à condition :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fr-FR" sz="1400"/>
              <a:t>d’appartenir à une équipe 8D ;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fr-FR" sz="1400"/>
              <a:t>d’appartenir à une équipe 8D au moyen </a:t>
            </a:r>
            <a:r>
              <a:rPr lang="fr-FR" sz="1400" b="1" u="sng"/>
              <a:t>d’une adresse électronique </a:t>
            </a:r>
            <a:r>
              <a:rPr lang="fr-FR" sz="1400"/>
              <a:t>professionnelle personnalisée.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400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400"/>
              <a:t>Voici un exemple d’e-mail que vous recevrez lorsque vous aurez été ajouté à une équipe :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400"/>
          </a:p>
          <a:p>
            <a:pPr marL="631825" lvl="2" indent="-285750">
              <a:buFont typeface="Wingdings" panose="05000000000000000000" pitchFamily="2" charset="2"/>
              <a:buChar char="§"/>
            </a:pPr>
            <a:endParaRPr lang="fr-FR" sz="14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E434-24FB-427B-825C-82585B39BF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6836" y="2459485"/>
            <a:ext cx="5916877" cy="3841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3C79E-DB0A-4689-8A89-7208AEBC3A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6836" y="5809672"/>
            <a:ext cx="5430982" cy="2433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047B-5436-4326-B2F9-2748876E29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7829" y="1444235"/>
            <a:ext cx="8410999" cy="349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FR"/>
              <a:t>Comment accéder à PRISM 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/>
              <a:t>Écran d’ouverture de session :  </a:t>
            </a:r>
            <a:r>
              <a:rPr lang="fr-FR">
                <a:hlinkClick r:id="rId9"/>
              </a:rPr>
              <a:t>www.global8d.com/allegion</a:t>
            </a: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/>
          </a:p>
          <a:p>
            <a:endParaRPr lang="fr-FR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146E0-C72C-4978-9C18-D1C121E3F9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7829" y="5156255"/>
            <a:ext cx="844834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Calibri" panose="020F0502020204030204" pitchFamily="34" charset="0"/>
                <a:cs typeface="Calibri" panose="020F0502020204030204" pitchFamily="34" charset="0"/>
              </a:rPr>
              <a:t>Si, pour accéder au site pour la première fois, vous utilisez l’URL du site et non un lien fourni par e-mail, il vous faudra en demander l’accès.</a:t>
            </a:r>
          </a:p>
          <a:p>
            <a:pPr algn="ctr"/>
            <a:r>
              <a:rPr lang="fr-FR" sz="1100">
                <a:latin typeface="Calibri" panose="020F0502020204030204" pitchFamily="34" charset="0"/>
                <a:cs typeface="Calibri" panose="020F0502020204030204" pitchFamily="34" charset="0"/>
              </a:rPr>
              <a:t>Complétez le processus d’inscription </a:t>
            </a:r>
            <a:r>
              <a:rPr lang="fr-FR" sz="1100" u="sng">
                <a:latin typeface="Calibri" panose="020F0502020204030204" pitchFamily="34" charset="0"/>
                <a:cs typeface="Calibri" panose="020F0502020204030204" pitchFamily="34" charset="0"/>
              </a:rPr>
              <a:t>à l’aide de la même adresse électronique que celle utilisée pour vous envoyer votre e-mail de notification ou bien l’adresse que vous savez être associée à un 8D</a:t>
            </a:r>
            <a:r>
              <a:rPr lang="fr-FR" sz="1100">
                <a:latin typeface="Calibri" panose="020F0502020204030204" pitchFamily="34" charset="0"/>
                <a:cs typeface="Calibri" panose="020F0502020204030204" pitchFamily="34" charset="0"/>
              </a:rPr>
              <a:t>. Si vous avez été affecté à une équipe (à partir de cette adresse électronique), vous aurez immédiatement accès au système PRISM d’Allegion.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0BFD9-A9A7-4E69-9418-03D9AB62E676}"/>
              </a:ext>
            </a:extLst>
          </p:cNvPr>
          <p:cNvCxnSpPr>
            <a:cxnSpLocks/>
            <a:stCxn id="9" idx="0"/>
          </p:cNvCxnSpPr>
          <p:nvPr>
            <p:custDataLst>
              <p:tags r:id="rId5"/>
            </p:custDataLst>
          </p:nvPr>
        </p:nvCxnSpPr>
        <p:spPr>
          <a:xfrm flipV="1">
            <a:off x="4572000" y="3429001"/>
            <a:ext cx="0" cy="172725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FR"/>
              <a:t>Comment accéder à PRISM 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541511" y="1120985"/>
            <a:ext cx="2678545" cy="13285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/>
              <a:t>Tous les e-mails de notification du système PRISM s’afficheront comme provenant d’un contact Allegion ou de  </a:t>
            </a:r>
            <a:r>
              <a:rPr lang="fr-FR" sz="1400">
                <a:hlinkClick r:id="rId11"/>
              </a:rPr>
              <a:t>support@prismportal.net</a:t>
            </a:r>
            <a:endParaRPr lang="fr-FR" sz="11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882D-BF9E-482E-8748-877655DE867A}"/>
              </a:ext>
            </a:extLst>
          </p:cNvPr>
          <p:cNvPicPr/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20056" y="766657"/>
            <a:ext cx="5619144" cy="25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6AC0-EF64-493A-9D54-370AA17822DC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1851" y="4079991"/>
            <a:ext cx="8095673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90B2D-A0F4-4FF6-8F17-719CDE75580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17805" y="3409170"/>
            <a:ext cx="8621395" cy="822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/>
              <a:t>Lorsque vous vous connectez à PRISM, l’écran ci-dessous s’affiche.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/>
              <a:t>Il ne contient que les 8D dans le cadre desquels vous êtes membre de l’équipe.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  <a:p>
            <a:pPr lvl="1" indent="0">
              <a:buNone/>
            </a:pPr>
            <a:endParaRPr lang="fr-FR"/>
          </a:p>
          <a:p>
            <a:pPr lvl="1" indent="0">
              <a:buNone/>
            </a:pPr>
            <a:endParaRPr lang="fr-FR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3B013-0BF6-4D0F-8054-259E93A70C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22982" y="1627000"/>
            <a:ext cx="1939636" cy="33066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5E54F-7E08-4E01-B494-21FC48ABFD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22981" y="2349729"/>
            <a:ext cx="2272145" cy="402707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794B-C99A-48FF-AA3F-3314D6E64C2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1851" y="4070755"/>
            <a:ext cx="8095673" cy="2263824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FR"/>
              <a:t>Les 8D contenant uniquement une D0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400"/>
              <a:t>Aucune résolution de problème officielle n’est requise.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fr-FR" sz="1400"/>
              <a:t>Les fournisseurs sont tenus de contenir les stocks suspects en interne et dans SOMI, et de s’assurer de n’expédier AUCUN autre produit défectueux supplémentaire à Allegion.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8F62F3-E044-4369-9F45-968D211BC94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7665" y="2360141"/>
            <a:ext cx="1479905" cy="3286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Consignation des documents dans les « Pièces jointes » et/ou </a:t>
            </a:r>
            <a:r>
              <a:rPr lang="fr-FR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</a:t>
            </a:r>
            <a:r>
              <a:rPr lang="fr-FR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 Description de l’action ».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FR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Edit » (Modifier) pour ouvrir le formulaire modifiable, puis assurez-vous de cliquer sur « Save and Return » (Enregistrer et revenir) après avoir terminé vos modifications (voir les captures d’écran sur la diapositive suivante).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F82D1-CA9C-4487-AF3C-F8A4783FBBC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76382" y="1685664"/>
            <a:ext cx="6984999" cy="4825969"/>
            <a:chOff x="376382" y="1621012"/>
            <a:chExt cx="6984999" cy="4825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4CDA9-5009-4577-9C4E-8EE33782133C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76382" y="1621012"/>
              <a:ext cx="6984999" cy="48259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A8D6-7131-4F10-BE56-14D6AFAD29BE}"/>
                </a:ext>
              </a:extLst>
            </p:cNvPr>
            <p:cNvSpPr/>
            <p:nvPr/>
          </p:nvSpPr>
          <p:spPr>
            <a:xfrm>
              <a:off x="425415" y="3549684"/>
              <a:ext cx="710651" cy="13617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97224B-4347-4B98-9CE9-7B1D0B6E42A1}"/>
                </a:ext>
              </a:extLst>
            </p:cNvPr>
            <p:cNvSpPr/>
            <p:nvPr/>
          </p:nvSpPr>
          <p:spPr>
            <a:xfrm>
              <a:off x="6908799" y="4955151"/>
              <a:ext cx="286327" cy="17103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C11BB5-6AC8-47CE-BBDF-A169B12C51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37160" y="2695318"/>
            <a:ext cx="5157966" cy="36191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D7F18-CC46-4ED2-B877-69CDCC00A133}"/>
              </a:ext>
            </a:extLst>
          </p:cNvPr>
          <p:cNvCxnSpPr>
            <a:cxnSpLocks/>
            <a:stCxn id="8" idx="1"/>
            <a:endCxn id="9" idx="3"/>
          </p:cNvCxnSpPr>
          <p:nvPr>
            <p:custDataLst>
              <p:tags r:id="rId6"/>
            </p:custDataLst>
          </p:nvPr>
        </p:nvCxnSpPr>
        <p:spPr>
          <a:xfrm flipH="1">
            <a:off x="7195126" y="4003590"/>
            <a:ext cx="392539" cy="110172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8D contenant uniquement une D0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872734"/>
            <a:ext cx="3273515" cy="571500"/>
          </a:xfrm>
        </p:spPr>
        <p:txBody>
          <a:bodyPr/>
          <a:lstStyle/>
          <a:p>
            <a:r>
              <a:rPr lang="fr-FR" sz="1400"/>
              <a:t>Ajouter une description de la mesure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DFF1-E660-4436-9BB1-178E595B8941}"/>
              </a:ext>
            </a:extLst>
          </p:cNvPr>
          <p:cNvPicPr/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7201" y="1526706"/>
            <a:ext cx="5251622" cy="3823514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A68830-226C-4877-88B0-A148CAF7035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6943" y="2717228"/>
            <a:ext cx="2539999" cy="949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Saisissez votre texte dans les zones de texte pertinentes.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fois terminé, cliquez sur « Save and Return ».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3C864-9F6B-4153-B0CC-87AD82A66AB6}"/>
              </a:ext>
            </a:extLst>
          </p:cNvPr>
          <p:cNvCxnSpPr>
            <a:cxnSpLocks/>
            <a:stCxn id="7" idx="1"/>
          </p:cNvCxnSpPr>
          <p:nvPr>
            <p:custDataLst>
              <p:tags r:id="rId5"/>
            </p:custDataLst>
          </p:nvPr>
        </p:nvCxnSpPr>
        <p:spPr>
          <a:xfrm flipH="1">
            <a:off x="4572000" y="3192033"/>
            <a:ext cx="1444943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91D7D-5800-4909-AAB6-9A547FF082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3961" y="5144654"/>
            <a:ext cx="793784" cy="22403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CDF2D2F-B176-44EC-A5F9-FD05AF3F4CE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1" y="5541166"/>
            <a:ext cx="7376984" cy="5383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Remarque : ce format (« Edit », « Save and Return ») restera identique ou similaire dans toutes les mises à jour de PRISM 8D.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27AAD-D9CC-4A7E-B1AF-197A7FB008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32389" y="885847"/>
            <a:ext cx="3273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Rappel :</a:t>
            </a:r>
          </a:p>
          <a:p>
            <a:r>
              <a:rPr lang="fr-FR" sz="1200"/>
              <a:t>Les fournisseurs sont tenus de confiner les stocks en interne et dans SOMI, et de s’assurer de n’expédier AUCUN autre produit défectueux supplémentaire à Allegion.  </a:t>
            </a:r>
          </a:p>
        </p:txBody>
      </p:sp>
    </p:spTree>
    <p:extLst>
      <p:ext uri="{BB962C8B-B14F-4D97-AF65-F5344CB8AC3E}">
        <p14:creationId xmlns:p14="http://schemas.microsoft.com/office/powerpoint/2010/main" val="41434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Les 8D contenant uniquement une D0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872734"/>
            <a:ext cx="2743200" cy="351027"/>
          </a:xfrm>
        </p:spPr>
        <p:txBody>
          <a:bodyPr/>
          <a:lstStyle/>
          <a:p>
            <a:r>
              <a:rPr lang="fr-FR"/>
              <a:t>Ajouter des pièces jointes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1D16547-C209-4A6B-A31A-C5691E99761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13259" y="2183268"/>
            <a:ext cx="2184400" cy="1626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« Edit » pour ouvrir l’écran des pièces jointes comme illustré ci-dessous. </a:t>
            </a:r>
            <a:r>
              <a:rPr lang="fr-F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types de formats sont acceptés.  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fois toutes les pièces jointes chargées, cliquez sur « Save and Return ».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8D118-9F8D-41CC-8F12-44C4E3E6DA6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66687" y="1278773"/>
            <a:ext cx="5585253" cy="3024769"/>
            <a:chOff x="166688" y="1278774"/>
            <a:chExt cx="4931785" cy="2406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5B727-1FBA-44F5-AD17-07E569F8B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8240"/>
            <a:stretch/>
          </p:blipFill>
          <p:spPr>
            <a:xfrm>
              <a:off x="166688" y="1278774"/>
              <a:ext cx="4931785" cy="240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701D-9BA1-4902-B7CB-45865F0C2646}"/>
                </a:ext>
              </a:extLst>
            </p:cNvPr>
            <p:cNvSpPr/>
            <p:nvPr/>
          </p:nvSpPr>
          <p:spPr>
            <a:xfrm>
              <a:off x="4849091" y="2520554"/>
              <a:ext cx="249382" cy="24969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2D4FD-F12E-400D-914F-27E330523B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445165" y="4303542"/>
            <a:ext cx="5536188" cy="2407885"/>
            <a:chOff x="3796145" y="4687401"/>
            <a:chExt cx="5185207" cy="2024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88EA50-70D9-41B8-9010-6A00C122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96145" y="4687401"/>
              <a:ext cx="5185207" cy="20240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F4FDF-47AA-4B67-82CE-92EC818F7FD2}"/>
                </a:ext>
              </a:extLst>
            </p:cNvPr>
            <p:cNvSpPr/>
            <p:nvPr/>
          </p:nvSpPr>
          <p:spPr>
            <a:xfrm>
              <a:off x="4027056" y="6428508"/>
              <a:ext cx="692719" cy="216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536589-C858-445B-A467-306503360C0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55845" y="801933"/>
            <a:ext cx="3288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Rappel :</a:t>
            </a:r>
          </a:p>
          <a:p>
            <a:r>
              <a:rPr lang="fr-FR" sz="1200"/>
              <a:t>Les fournisseurs sont tenus de confiner les stocks en interne et dans SOMI, et de s’assurer de n’expédier AUCUN autre produit défectueux supplémentaire à Allegion.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359E8-1E4B-4F04-B62B-4466A9EF9010}"/>
              </a:ext>
            </a:extLst>
          </p:cNvPr>
          <p:cNvCxnSpPr>
            <a:cxnSpLocks/>
            <a:stCxn id="7" idx="1"/>
            <a:endCxn id="8" idx="3"/>
          </p:cNvCxnSpPr>
          <p:nvPr>
            <p:custDataLst>
              <p:tags r:id="rId7"/>
            </p:custDataLst>
          </p:nvPr>
        </p:nvCxnSpPr>
        <p:spPr>
          <a:xfrm flipH="1">
            <a:off x="5751940" y="2996486"/>
            <a:ext cx="461319" cy="1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4D8E5-43DE-45A9-B17A-D5E78F9A4D9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6686" y="3351874"/>
            <a:ext cx="1329605" cy="20412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018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ALLE_PPT_Template_expanded_vMay21">
  <a:themeElements>
    <a:clrScheme name="Allegion">
      <a:dk1>
        <a:srgbClr val="000000"/>
      </a:dk1>
      <a:lt1>
        <a:sysClr val="window" lastClr="FFFFFF"/>
      </a:lt1>
      <a:dk2>
        <a:srgbClr val="C05131"/>
      </a:dk2>
      <a:lt2>
        <a:srgbClr val="FF671F"/>
      </a:lt2>
      <a:accent1>
        <a:srgbClr val="007681"/>
      </a:accent1>
      <a:accent2>
        <a:srgbClr val="DC582A"/>
      </a:accent2>
      <a:accent3>
        <a:srgbClr val="509E2F"/>
      </a:accent3>
      <a:accent4>
        <a:srgbClr val="7E5475"/>
      </a:accent4>
      <a:accent5>
        <a:srgbClr val="0076A5"/>
      </a:accent5>
      <a:accent6>
        <a:srgbClr val="FFB500"/>
      </a:accent6>
      <a:hlink>
        <a:srgbClr val="0076A5"/>
      </a:hlink>
      <a:folHlink>
        <a:srgbClr val="7E54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67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042ecc91-cff9-4d73-971c-499bb09f54ce">
  <converter client="fe80::5efe:10.160.96.215%4 (fe80::5efe:10.160.96.215%4)" created="Wed 10-Jun-2020 18:23:48-05:00" dstFile="Supplier_Instructions_for_allegion_PRISM_8Ds_Rev_3_1-2020.xml" id="637274282249778742" parser="8114b4f2-88fd-4938-827c-bbb6c6c6c6d2" server="mstool1.strakertranslations.com (fe80::5efe:10.160.96.215%4)" srcFile="Supplier_Instructions_for_allegion_PRISM_8Ds_Rev_3_1-2020.pptx" tags="true">MsoDocApp.Common, Version=1.0.7455.33413, Culture=neutral, PublicKeyToken=null RELEASE Sat 05/30/2020 18:33:46.99</converter>
  <options freeze="false" dummy="false" mark="false" clean="Both3" split="true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FDD790335684197C2222D5CD37284" ma:contentTypeVersion="13" ma:contentTypeDescription="Create a new document." ma:contentTypeScope="" ma:versionID="89f08002bed45cc7f647ce7adcdb4bfe">
  <xsd:schema xmlns:xsd="http://www.w3.org/2001/XMLSchema" xmlns:xs="http://www.w3.org/2001/XMLSchema" xmlns:p="http://schemas.microsoft.com/office/2006/metadata/properties" xmlns:ns3="dc46aafc-205e-4dee-a368-cf0dc6658954" xmlns:ns4="92818ce1-7f5e-47e1-9d61-8cbe702c66c3" targetNamespace="http://schemas.microsoft.com/office/2006/metadata/properties" ma:root="true" ma:fieldsID="a33e0f0624605acd7265991ea4c666de" ns3:_="" ns4:_="">
    <xsd:import namespace="dc46aafc-205e-4dee-a368-cf0dc6658954"/>
    <xsd:import namespace="92818ce1-7f5e-47e1-9d61-8cbe702c6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aafc-205e-4dee-a368-cf0dc6658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8ce1-7f5e-47e1-9d61-8cbe702c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818ce1-7f5e-47e1-9d61-8cbe702c66c3">
      <UserInfo>
        <DisplayName>Abell, Kenny</DisplayName>
        <AccountId>451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36DD81-9D49-4906-AC5F-96CFD0577DFD}">
  <ds:schemaRefs/>
</ds:datastoreItem>
</file>

<file path=customXml/itemProps2.xml><?xml version="1.0" encoding="utf-8"?>
<ds:datastoreItem xmlns:ds="http://schemas.openxmlformats.org/officeDocument/2006/customXml" ds:itemID="{6513D8A2-C3A8-4A7E-B37F-7AD4938B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6aafc-205e-4dee-a368-cf0dc6658954"/>
    <ds:schemaRef ds:uri="92818ce1-7f5e-47e1-9d61-8cbe702c6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1FD384-8B35-4744-8BA9-DB2EEE03ED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4A995D-5F42-40EF-ABDB-FC4A0546FD9B}">
  <ds:schemaRefs>
    <ds:schemaRef ds:uri="http://schemas.microsoft.com/office/2006/metadata/properties"/>
    <ds:schemaRef ds:uri="http://schemas.microsoft.com/office/infopath/2007/PartnerControls"/>
    <ds:schemaRef ds:uri="92818ce1-7f5e-47e1-9d61-8cbe702c66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1586</Words>
  <Application>Microsoft Macintosh PowerPoint</Application>
  <PresentationFormat>On-screen Show (4:3)</PresentationFormat>
  <Paragraphs>144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Wingdings</vt:lpstr>
      <vt:lpstr>ALLE_PPT_Template_expanded_vMay21</vt:lpstr>
      <vt:lpstr>Mode d’emploi  d’Allegion PRISM 8D  pour les fournisseurs</vt:lpstr>
      <vt:lpstr>Consignes générales aux fournisseurs pour travailler sous le système PRISM 8D d’Allegion </vt:lpstr>
      <vt:lpstr>Qu’est-ce que PRISM ?</vt:lpstr>
      <vt:lpstr>Comment accéder à PRISM ? </vt:lpstr>
      <vt:lpstr>Comment accéder à PRISM ? </vt:lpstr>
      <vt:lpstr>Comment accéder à PRISM ? </vt:lpstr>
      <vt:lpstr>Les 8D contenant uniquement une D0 </vt:lpstr>
      <vt:lpstr>Les 8D contenant uniquement une D0</vt:lpstr>
      <vt:lpstr>Les 8D contenant uniquement une D0</vt:lpstr>
      <vt:lpstr>Les 8D complètes </vt:lpstr>
      <vt:lpstr>Les 8D complètes</vt:lpstr>
      <vt:lpstr>Les 8D complètes</vt:lpstr>
      <vt:lpstr>Les 8D complètes</vt:lpstr>
      <vt:lpstr>Les 8D complètes</vt:lpstr>
      <vt:lpstr>Les 8D complètes</vt:lpstr>
      <vt:lpstr>Les 8D complètes</vt:lpstr>
      <vt:lpstr>Les 8D complètes</vt:lpstr>
      <vt:lpstr>Les 8D complètes</vt:lpstr>
      <vt:lpstr>Les 8D complètes</vt:lpstr>
      <vt:lpstr>Les 8D complètes</vt:lpstr>
      <vt:lpstr>Les 8D complètes </vt:lpstr>
      <vt:lpstr>Les 8D complètes</vt:lpstr>
      <vt:lpstr>Ressources – Guides utilisateur sur le portail des fournisseurs</vt:lpstr>
      <vt:lpstr>Administrateurs actuels d’Allegion PRISM  Mike Bellis (317) 703-5412 michael.bellis@allegion.com  Molly Krich  (805) 915-9959  molly.krich@allegion.com  </vt:lpstr>
      <vt:lpstr>Rév. 2 – 17/09/2019 conversion à partir d’un .pdf et mise à jour des captures d’écran   Rév. 3 – 14/01/2020 mise à jour des coordonnées des administrateurs ALLE  mise à jour des informations au sujet du portail des fournisseurs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</dc:title>
  <dc:creator>Stewart, Doshia</dc:creator>
  <cp:lastModifiedBy>Zoe Jin</cp:lastModifiedBy>
  <cp:revision>104</cp:revision>
  <cp:lastPrinted>2014-05-21T12:24:11Z</cp:lastPrinted>
  <dcterms:created xsi:type="dcterms:W3CDTF">2014-05-23T12:33:43Z</dcterms:created>
  <dcterms:modified xsi:type="dcterms:W3CDTF">2020-06-14T08:32:43Z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0x010100C5CFDD790335684197C2222D5CD37284</vt:lpwstr>
  </property>
</Properties>
</file>